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58" r:id="rId6"/>
    <p:sldId id="261" r:id="rId7"/>
    <p:sldId id="262" r:id="rId8"/>
  </p:sldIdLst>
  <p:sldSz cx="9144000" cy="6858000" type="screen4x3"/>
  <p:notesSz cx="7086600" cy="9372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133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1410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4/12/2019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1410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12/04/2019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3513" y="1171575"/>
            <a:ext cx="4219575" cy="3163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0" y="4510564"/>
            <a:ext cx="5669280" cy="3690461"/>
          </a:xfrm>
          <a:prstGeom prst="rect">
            <a:avLst/>
          </a:prstGeom>
        </p:spPr>
        <p:txBody>
          <a:bodyPr vert="horz" lIns="94046" tIns="47023" rIns="94046" bIns="47023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994" y="124954"/>
            <a:ext cx="8958011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153" y="5603181"/>
            <a:ext cx="6858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153" y="4901451"/>
            <a:ext cx="795528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326572" y="4726452"/>
            <a:ext cx="54428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35" y="500216"/>
            <a:ext cx="8380640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7"/>
            <a:ext cx="9144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430" y="3802065"/>
            <a:ext cx="733806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1430" y="4294303"/>
            <a:ext cx="733806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7"/>
            <a:ext cx="9144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430" y="3802065"/>
            <a:ext cx="211557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7270" y="3802065"/>
            <a:ext cx="211557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77000" y="3802065"/>
            <a:ext cx="211557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1430" y="4294303"/>
            <a:ext cx="211557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7270" y="4294303"/>
            <a:ext cx="211557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77000" y="4294303"/>
            <a:ext cx="211557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724400" y="0"/>
            <a:ext cx="44196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36" y="493777"/>
            <a:ext cx="3878036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625" y="2061165"/>
            <a:ext cx="3784147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5" y="2708228"/>
            <a:ext cx="3784147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92991" y="124955"/>
            <a:ext cx="8965061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153" y="5603181"/>
            <a:ext cx="6858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153" y="4901451"/>
            <a:ext cx="795528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326572" y="4726452"/>
            <a:ext cx="54428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85943" y="4581493"/>
            <a:ext cx="8972111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514" y="1611383"/>
            <a:ext cx="7249886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2514" y="2464425"/>
            <a:ext cx="7249886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326572" y="1532049"/>
            <a:ext cx="54428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tx1"/>
                </a:solidFill>
              </a:rPr>
              <a:pPr/>
              <a:t>‹#›</a:t>
            </a:fld>
            <a:endParaRPr lang="en-GB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36" y="1825625"/>
            <a:ext cx="398009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9175" y="1825625"/>
            <a:ext cx="3886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84745"/>
            <a:ext cx="2949178" cy="15881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500216"/>
            <a:ext cx="462915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84745"/>
            <a:ext cx="2949178" cy="15881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500216"/>
            <a:ext cx="462915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488" y="136526"/>
            <a:ext cx="8963025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0625" y="4022725"/>
            <a:ext cx="752475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412" y="3269342"/>
            <a:ext cx="866525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9143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1153" y="5603181"/>
            <a:ext cx="6858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153" y="4901451"/>
            <a:ext cx="795528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326572" y="4726452"/>
            <a:ext cx="54428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8256672" y="6220326"/>
            <a:ext cx="649705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1154" y="4901451"/>
            <a:ext cx="3680732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9144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994" y="4587877"/>
            <a:ext cx="8958011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514" y="1611383"/>
            <a:ext cx="7249886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2514" y="2464425"/>
            <a:ext cx="7249886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326572" y="1532049"/>
            <a:ext cx="54428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9143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2514" y="3860800"/>
            <a:ext cx="7249886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22514" y="5610171"/>
            <a:ext cx="7249886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37" y="1463040"/>
            <a:ext cx="6023201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35" y="500216"/>
            <a:ext cx="8380640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37" y="1463040"/>
            <a:ext cx="6023201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1" y="0"/>
            <a:ext cx="9144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29175" y="1463347"/>
            <a:ext cx="38862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29174" y="2149311"/>
            <a:ext cx="38862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736" y="1463347"/>
            <a:ext cx="398009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736" y="2149311"/>
            <a:ext cx="3980092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334736" y="-1"/>
            <a:ext cx="89154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625" y="1509626"/>
            <a:ext cx="367529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0085" y="1509626"/>
            <a:ext cx="367529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625" y="2156689"/>
            <a:ext cx="3675290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40085" y="2156689"/>
            <a:ext cx="3675290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35" y="500216"/>
            <a:ext cx="8380640" cy="590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35" y="500216"/>
            <a:ext cx="8380640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735" y="1253331"/>
            <a:ext cx="8380640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736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8520012" y="6369050"/>
            <a:ext cx="251932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8520012" y="6369051"/>
            <a:ext cx="251932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sz="1000" b="1" smtClean="0">
                <a:solidFill>
                  <a:schemeClr val="bg1"/>
                </a:solidFill>
              </a:rPr>
              <a:pPr/>
              <a:t>‹#›</a:t>
            </a:fld>
            <a:endParaRPr lang="en-GB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70" userDrawn="1">
          <p15:clr>
            <a:srgbClr val="F26B43"/>
          </p15:clr>
        </p15:guide>
        <p15:guide id="4" pos="549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3302493" y="-150920"/>
            <a:ext cx="5500650" cy="43855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623" y="4684469"/>
            <a:ext cx="10607040" cy="1089529"/>
          </a:xfrm>
        </p:spPr>
        <p:txBody>
          <a:bodyPr/>
          <a:lstStyle/>
          <a:p>
            <a:r>
              <a:rPr lang="en-US" sz="3600" dirty="0"/>
              <a:t>Application of Deep Learning to </a:t>
            </a:r>
            <a:br>
              <a:rPr lang="en-US" sz="3600" dirty="0"/>
            </a:br>
            <a:r>
              <a:rPr lang="en-US" sz="3600" dirty="0"/>
              <a:t>Computational Fluid Dynamics</a:t>
            </a:r>
            <a:endParaRPr lang="en-GB" sz="3600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623" y="5773998"/>
            <a:ext cx="7892248" cy="1096710"/>
          </a:xfrm>
        </p:spPr>
        <p:txBody>
          <a:bodyPr/>
          <a:lstStyle/>
          <a:p>
            <a:r>
              <a:rPr lang="en-US" dirty="0"/>
              <a:t>Author: Jie Tao</a:t>
            </a:r>
          </a:p>
          <a:p>
            <a:r>
              <a:rPr lang="en-US" dirty="0"/>
              <a:t>Advisor: Dr. Greg Wolffe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54753"/>
            <a:ext cx="7954963" cy="590931"/>
          </a:xfrm>
        </p:spPr>
        <p:txBody>
          <a:bodyPr/>
          <a:lstStyle/>
          <a:p>
            <a:r>
              <a:rPr lang="en-GB" dirty="0"/>
              <a:t>Background &amp; Approach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28B22A-E2D7-4FC2-BEBE-0055D2992D65}"/>
              </a:ext>
            </a:extLst>
          </p:cNvPr>
          <p:cNvGrpSpPr/>
          <p:nvPr/>
        </p:nvGrpSpPr>
        <p:grpSpPr>
          <a:xfrm>
            <a:off x="96744" y="2156376"/>
            <a:ext cx="6071181" cy="4723468"/>
            <a:chOff x="228609" y="483688"/>
            <a:chExt cx="6071181" cy="472346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8F8F573-0D14-43F8-B2FB-E4022D57AD02}"/>
                </a:ext>
              </a:extLst>
            </p:cNvPr>
            <p:cNvGrpSpPr/>
            <p:nvPr/>
          </p:nvGrpSpPr>
          <p:grpSpPr>
            <a:xfrm>
              <a:off x="281155" y="1053344"/>
              <a:ext cx="6018635" cy="4153812"/>
              <a:chOff x="281155" y="1053344"/>
              <a:chExt cx="6018635" cy="415381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CA7B2AB-C628-4B3A-B8C4-806A10E90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4131" y="1053344"/>
                <a:ext cx="4076700" cy="263842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1561B54-EF3F-4FDF-9EF9-55596FD3D0A8}"/>
                      </a:ext>
                    </a:extLst>
                  </p:cNvPr>
                  <p:cNvSpPr txBox="1"/>
                  <p:nvPr/>
                </p:nvSpPr>
                <p:spPr>
                  <a:xfrm>
                    <a:off x="281155" y="3687701"/>
                    <a:ext cx="6018635" cy="15194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 Fluid flows left to right with velocity 1.0 m/s.</a:t>
                    </a:r>
                  </a:p>
                  <a:p>
                    <a:endParaRPr lang="en-US" sz="600" dirty="0"/>
                  </a:p>
                  <a:p>
                    <a:endParaRPr lang="en-US" sz="100" dirty="0"/>
                  </a:p>
                  <a:p>
                    <a:r>
                      <a:rPr lang="en-US" sz="200" dirty="0"/>
                      <a:t> </a:t>
                    </a:r>
                    <a:endParaRPr lang="en-US" sz="500" dirty="0"/>
                  </a:p>
                  <a:p>
                    <a:r>
                      <a:rPr lang="en-US" b="1" dirty="0"/>
                      <a:t>CFD</a:t>
                    </a:r>
                    <a:r>
                      <a:rPr lang="en-US" dirty="0"/>
                      <a:t>:  uses </a:t>
                    </a:r>
                    <a:r>
                      <a:rPr lang="en-US" dirty="0" err="1"/>
                      <a:t>Pisofoam</a:t>
                    </a:r>
                    <a:r>
                      <a:rPr lang="en-US" dirty="0"/>
                      <a:t> incompressible flow solver</a:t>
                    </a:r>
                  </a:p>
                  <a:p>
                    <a:r>
                      <a:rPr lang="en-US" dirty="0"/>
                      <a:t>Momentum equation:   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400">
                                <a:latin typeface="Cambria Math" panose="02040503050406030204" pitchFamily="18" charset="0"/>
                              </a:rPr>
                              <m:t>⊗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a14:m>
                    <a:r>
                      <a:rPr lang="en-US" dirty="0"/>
                      <a:t> </a:t>
                    </a:r>
                  </a:p>
                  <a:p>
                    <a:r>
                      <a:rPr lang="en-US" dirty="0"/>
                      <a:t>Pressure equation:  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140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den>
                                </m:f>
                              </m:e>
                            </m:d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a14:m>
                    <a:r>
                      <a:rPr lang="en-US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A1561B54-EF3F-4FDF-9EF9-55596FD3D0A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1155" y="3687701"/>
                    <a:ext cx="6018635" cy="151945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810" t="-4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31DFF1D-0E4E-464B-873B-F171D73A2C16}"/>
                </a:ext>
              </a:extLst>
            </p:cNvPr>
            <p:cNvSpPr/>
            <p:nvPr/>
          </p:nvSpPr>
          <p:spPr>
            <a:xfrm>
              <a:off x="228609" y="483688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2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22E075-1E67-48DF-B2D2-64475C906375}"/>
              </a:ext>
            </a:extLst>
          </p:cNvPr>
          <p:cNvGrpSpPr/>
          <p:nvPr/>
        </p:nvGrpSpPr>
        <p:grpSpPr>
          <a:xfrm>
            <a:off x="29392" y="745684"/>
            <a:ext cx="4058221" cy="1677725"/>
            <a:chOff x="260967" y="4074824"/>
            <a:chExt cx="4058221" cy="16777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98ECEC-926E-4F5F-BB16-F274955CEC7A}"/>
                </a:ext>
              </a:extLst>
            </p:cNvPr>
            <p:cNvSpPr txBox="1"/>
            <p:nvPr/>
          </p:nvSpPr>
          <p:spPr>
            <a:xfrm>
              <a:off x="896645" y="4275221"/>
              <a:ext cx="342254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Can we predict fluid flow using Deep Learning?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Similar to video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Time-based series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Spatial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72287DA-F972-4A56-B786-028DF0B19C20}"/>
                </a:ext>
              </a:extLst>
            </p:cNvPr>
            <p:cNvSpPr/>
            <p:nvPr/>
          </p:nvSpPr>
          <p:spPr>
            <a:xfrm>
              <a:off x="260967" y="4074824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1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6F88CD-7EB4-4378-B2A7-70CDBA95A43B}"/>
              </a:ext>
            </a:extLst>
          </p:cNvPr>
          <p:cNvGrpSpPr/>
          <p:nvPr/>
        </p:nvGrpSpPr>
        <p:grpSpPr>
          <a:xfrm>
            <a:off x="4095335" y="726658"/>
            <a:ext cx="5006338" cy="4569290"/>
            <a:chOff x="4095335" y="717327"/>
            <a:chExt cx="5006338" cy="456929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E818325-6799-4C25-966E-205EA9F2C14F}"/>
                </a:ext>
              </a:extLst>
            </p:cNvPr>
            <p:cNvGrpSpPr/>
            <p:nvPr/>
          </p:nvGrpSpPr>
          <p:grpSpPr>
            <a:xfrm>
              <a:off x="4095335" y="717327"/>
              <a:ext cx="5006338" cy="3081248"/>
              <a:chOff x="4095335" y="717327"/>
              <a:chExt cx="5006338" cy="308124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EBAC664-F529-442C-884B-236DA35CAA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4636353" y="1171917"/>
                <a:ext cx="4465320" cy="262665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2D4FABD-DB3C-4D8B-810E-7AB97509FE91}"/>
                  </a:ext>
                </a:extLst>
              </p:cNvPr>
              <p:cNvSpPr/>
              <p:nvPr/>
            </p:nvSpPr>
            <p:spPr>
              <a:xfrm>
                <a:off x="4095335" y="717327"/>
                <a:ext cx="783446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7200" b="1" cap="none" spc="0" dirty="0">
                    <a:ln/>
                    <a:solidFill>
                      <a:srgbClr val="FF0000"/>
                    </a:solidFill>
                    <a:effectLst/>
                  </a:rPr>
                  <a:t>3</a:t>
                </a:r>
              </a:p>
            </p:txBody>
          </p:sp>
        </p:grp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AAE63E42-5A0F-420C-B2DA-F65D2EEA7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1" y="3932400"/>
              <a:ext cx="4529672" cy="135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 err="1"/>
                <a:t>PredNet</a:t>
              </a:r>
              <a:r>
                <a:rPr lang="en-US" b="1" dirty="0"/>
                <a:t>: </a:t>
              </a:r>
              <a:r>
                <a:rPr lang="en-US" dirty="0" err="1"/>
                <a:t>ConvLSTM</a:t>
              </a:r>
              <a:r>
                <a:rPr lang="en-US" dirty="0"/>
                <a:t> and Encoder-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/>
                <a:t>Decoder model for video prediction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00" dirty="0"/>
                <a:t> </a:t>
              </a:r>
              <a:endParaRPr lang="en-US" sz="200" dirty="0"/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 err="1"/>
                <a:t>ConvLSTM</a:t>
              </a:r>
              <a:r>
                <a:rPr lang="en-US" altLang="zh-CN" b="1" dirty="0"/>
                <a:t>:</a:t>
              </a:r>
              <a:r>
                <a:rPr lang="en-US" altLang="zh-CN" dirty="0"/>
                <a:t> multi-dimensional data,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dirty="0"/>
                <a:t>convolutional operations at each gate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54FEF33-642E-44F0-AFAB-355CDAF056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55499" y="4087690"/>
            <a:ext cx="3655121" cy="13970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8C9EED-68C6-4AC0-B982-668454F64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679" y="814444"/>
            <a:ext cx="3859525" cy="1397084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62AACB2-EEAE-48E3-AEB7-DFE95476E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047278"/>
              </p:ext>
            </p:extLst>
          </p:nvPr>
        </p:nvGraphicFramePr>
        <p:xfrm>
          <a:off x="228737" y="1147682"/>
          <a:ext cx="4725817" cy="20100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3724">
                  <a:extLst>
                    <a:ext uri="{9D8B030D-6E8A-4147-A177-3AD203B41FA5}">
                      <a16:colId xmlns:a16="http://schemas.microsoft.com/office/drawing/2014/main" val="3118930824"/>
                    </a:ext>
                  </a:extLst>
                </a:gridCol>
                <a:gridCol w="3682093">
                  <a:extLst>
                    <a:ext uri="{9D8B030D-6E8A-4147-A177-3AD203B41FA5}">
                      <a16:colId xmlns:a16="http://schemas.microsoft.com/office/drawing/2014/main" val="1878398234"/>
                    </a:ext>
                  </a:extLst>
                </a:gridCol>
              </a:tblGrid>
              <a:tr h="22588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Specs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3552353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HPC Name: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Ghost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4142015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Processor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AMD Ryzen </a:t>
                      </a:r>
                      <a:r>
                        <a:rPr lang="en-US" sz="1100" dirty="0" err="1">
                          <a:effectLst/>
                        </a:rPr>
                        <a:t>ThreadRipper</a:t>
                      </a:r>
                      <a:r>
                        <a:rPr lang="en-US" sz="1100" dirty="0">
                          <a:effectLst/>
                        </a:rPr>
                        <a:t> 16-core liquid-cooled CPU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11937898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Memory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64GB DDR4 3200MHz Corsair RAM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7819047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Hard Drive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TB Samsung SSD; 2 TB Seagate HDD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2899593"/>
                  </a:ext>
                </a:extLst>
              </a:tr>
              <a:tr h="4278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GPU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NVIDIA Titan V w/5120 cores (640 </a:t>
                      </a:r>
                      <a:r>
                        <a:rPr lang="en-US" sz="1100" dirty="0" err="1">
                          <a:effectLst/>
                        </a:rPr>
                        <a:t>TensorCores</a:t>
                      </a:r>
                      <a:r>
                        <a:rPr lang="en-US" sz="1100" dirty="0">
                          <a:effectLst/>
                        </a:rPr>
                        <a:t>)            12 GB GDDR5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6448133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Ubuntu 18.04 LTS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9452335"/>
                  </a:ext>
                </a:extLst>
              </a:tr>
              <a:tr h="22605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Software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Keras</a:t>
                      </a:r>
                      <a:r>
                        <a:rPr lang="en-US" sz="1100" dirty="0">
                          <a:effectLst/>
                        </a:rPr>
                        <a:t> (TensorFlow GPU), Python 3.6.7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8162209"/>
                  </a:ext>
                </a:extLst>
              </a:tr>
            </a:tbl>
          </a:graphicData>
        </a:graphic>
      </p:graphicFrame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54753"/>
            <a:ext cx="7954963" cy="590931"/>
          </a:xfrm>
        </p:spPr>
        <p:txBody>
          <a:bodyPr/>
          <a:lstStyle/>
          <a:p>
            <a:r>
              <a:rPr lang="en-GB" dirty="0"/>
              <a:t>Implementation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171EE9-9AD9-4C1D-92B8-4455DC3A752C}"/>
              </a:ext>
            </a:extLst>
          </p:cNvPr>
          <p:cNvGrpSpPr/>
          <p:nvPr/>
        </p:nvGrpSpPr>
        <p:grpSpPr>
          <a:xfrm>
            <a:off x="175343" y="556750"/>
            <a:ext cx="4433977" cy="3306478"/>
            <a:chOff x="175343" y="556750"/>
            <a:chExt cx="4433977" cy="33064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DE713B-4E11-4905-8FD0-65C2D0040156}"/>
                </a:ext>
              </a:extLst>
            </p:cNvPr>
            <p:cNvSpPr txBox="1"/>
            <p:nvPr/>
          </p:nvSpPr>
          <p:spPr>
            <a:xfrm>
              <a:off x="332809" y="3216897"/>
              <a:ext cx="42765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Method:</a:t>
              </a:r>
              <a:r>
                <a:rPr lang="en-US" dirty="0"/>
                <a:t> used </a:t>
              </a:r>
              <a:r>
                <a:rPr lang="en-US" dirty="0" err="1"/>
                <a:t>Keras</a:t>
              </a:r>
              <a:r>
                <a:rPr lang="en-US" dirty="0"/>
                <a:t>/</a:t>
              </a:r>
              <a:r>
                <a:rPr lang="en-US" dirty="0" err="1"/>
                <a:t>Tensorflow_GPU</a:t>
              </a:r>
              <a:r>
                <a:rPr lang="en-US" dirty="0"/>
                <a:t> to train two </a:t>
              </a:r>
              <a:r>
                <a:rPr lang="en-US" dirty="0" err="1"/>
                <a:t>PredNet</a:t>
              </a:r>
              <a:r>
                <a:rPr lang="en-US" dirty="0"/>
                <a:t> models 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BAB2F2-016B-4E48-9D3A-6FE40D5898A3}"/>
                </a:ext>
              </a:extLst>
            </p:cNvPr>
            <p:cNvSpPr/>
            <p:nvPr/>
          </p:nvSpPr>
          <p:spPr>
            <a:xfrm>
              <a:off x="175343" y="556750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4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74FFD3-61BF-4D5B-9057-5659E93FF4D6}"/>
              </a:ext>
            </a:extLst>
          </p:cNvPr>
          <p:cNvGrpSpPr/>
          <p:nvPr/>
        </p:nvGrpSpPr>
        <p:grpSpPr>
          <a:xfrm>
            <a:off x="156681" y="3889553"/>
            <a:ext cx="4603118" cy="2595243"/>
            <a:chOff x="156681" y="3889553"/>
            <a:chExt cx="4603118" cy="25952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212BA0-9CF9-42F3-95B0-0BA961506B4F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398126" y="4533321"/>
              <a:ext cx="4361673" cy="9906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A472233-20C8-45AF-B6BF-6150534B5832}"/>
                </a:ext>
              </a:extLst>
            </p:cNvPr>
            <p:cNvSpPr/>
            <p:nvPr/>
          </p:nvSpPr>
          <p:spPr>
            <a:xfrm>
              <a:off x="156681" y="3889553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B44CDA-F825-42B8-81E8-B563E0490570}"/>
                </a:ext>
              </a:extLst>
            </p:cNvPr>
            <p:cNvSpPr txBox="1"/>
            <p:nvPr/>
          </p:nvSpPr>
          <p:spPr>
            <a:xfrm>
              <a:off x="382979" y="5561466"/>
              <a:ext cx="36551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Time-based Models: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t+1 prediction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t+10 prediction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D5ACB0-E937-40B4-8C83-1B471A599BC1}"/>
              </a:ext>
            </a:extLst>
          </p:cNvPr>
          <p:cNvGrpSpPr/>
          <p:nvPr/>
        </p:nvGrpSpPr>
        <p:grpSpPr>
          <a:xfrm>
            <a:off x="5092609" y="-155666"/>
            <a:ext cx="3923977" cy="3612328"/>
            <a:chOff x="5092609" y="-155666"/>
            <a:chExt cx="3923977" cy="36123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D0C6B8-C2D0-44CE-BC85-B3B5389226E9}"/>
                </a:ext>
              </a:extLst>
            </p:cNvPr>
            <p:cNvSpPr/>
            <p:nvPr/>
          </p:nvSpPr>
          <p:spPr>
            <a:xfrm>
              <a:off x="5092609" y="-155666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1BF23A-7388-4E9E-875A-09314D2B7334}"/>
                </a:ext>
              </a:extLst>
            </p:cNvPr>
            <p:cNvSpPr txBox="1"/>
            <p:nvPr/>
          </p:nvSpPr>
          <p:spPr>
            <a:xfrm>
              <a:off x="5230679" y="1979334"/>
              <a:ext cx="378590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r>
                <a:rPr lang="en-US" b="1" dirty="0"/>
                <a:t>Performance:</a:t>
              </a:r>
            </a:p>
            <a:p>
              <a:r>
                <a:rPr lang="en-US" dirty="0"/>
                <a:t>100 epochs, 7million parameters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Model t+1: 23 mins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Model t+10: 101 mins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727102-5693-40C0-9AE2-DD7FEFEB20A9}"/>
              </a:ext>
            </a:extLst>
          </p:cNvPr>
          <p:cNvGrpSpPr/>
          <p:nvPr/>
        </p:nvGrpSpPr>
        <p:grpSpPr>
          <a:xfrm>
            <a:off x="5157926" y="3593400"/>
            <a:ext cx="3858660" cy="2486616"/>
            <a:chOff x="5157926" y="3593400"/>
            <a:chExt cx="3858660" cy="24866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E9FDEC-F5E9-4C9D-BB88-6F9185619666}"/>
                </a:ext>
              </a:extLst>
            </p:cNvPr>
            <p:cNvSpPr/>
            <p:nvPr/>
          </p:nvSpPr>
          <p:spPr>
            <a:xfrm>
              <a:off x="5157926" y="3593400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14B0A9-26A6-48EC-A57D-8B9F635CF25F}"/>
                </a:ext>
              </a:extLst>
            </p:cNvPr>
            <p:cNvSpPr txBox="1"/>
            <p:nvPr/>
          </p:nvSpPr>
          <p:spPr>
            <a:xfrm>
              <a:off x="5361465" y="5433685"/>
              <a:ext cx="3655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Prediction Strategies:</a:t>
              </a:r>
            </a:p>
            <a:p>
              <a:r>
                <a:rPr lang="en-US" dirty="0"/>
                <a:t>Using</a:t>
              </a:r>
              <a:r>
                <a:rPr lang="en-US" b="1" dirty="0"/>
                <a:t> </a:t>
              </a:r>
              <a:r>
                <a:rPr lang="en-US" dirty="0"/>
                <a:t>two trained models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AC7734-4187-4D04-B4D4-D2F1D91C4439}"/>
              </a:ext>
            </a:extLst>
          </p:cNvPr>
          <p:cNvSpPr txBox="1"/>
          <p:nvPr/>
        </p:nvSpPr>
        <p:spPr>
          <a:xfrm>
            <a:off x="5617029" y="450218"/>
            <a:ext cx="3351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and Validation Loss: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45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54753"/>
            <a:ext cx="7954963" cy="590931"/>
          </a:xfrm>
        </p:spPr>
        <p:txBody>
          <a:bodyPr/>
          <a:lstStyle/>
          <a:p>
            <a:r>
              <a:rPr lang="en-GB" dirty="0"/>
              <a:t>Validation &amp; Conclusion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3A0D848-47E7-4CFC-B4AF-76ECC0A1EB52}"/>
              </a:ext>
            </a:extLst>
          </p:cNvPr>
          <p:cNvGrpSpPr/>
          <p:nvPr/>
        </p:nvGrpSpPr>
        <p:grpSpPr>
          <a:xfrm>
            <a:off x="4426740" y="4125309"/>
            <a:ext cx="4604284" cy="1974197"/>
            <a:chOff x="4426740" y="4125309"/>
            <a:chExt cx="4604284" cy="197419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4EDEC5-A8CE-460A-A38D-F593088B2946}"/>
                </a:ext>
              </a:extLst>
            </p:cNvPr>
            <p:cNvSpPr/>
            <p:nvPr/>
          </p:nvSpPr>
          <p:spPr>
            <a:xfrm>
              <a:off x="4426740" y="4125309"/>
              <a:ext cx="783446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7200" b="1" cap="none" spc="0" dirty="0">
                  <a:ln/>
                  <a:solidFill>
                    <a:srgbClr val="FF0000"/>
                  </a:solidFill>
                  <a:effectLst/>
                </a:rPr>
                <a:t>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321F94-3FA0-409A-A168-6F22C0281C1B}"/>
                </a:ext>
              </a:extLst>
            </p:cNvPr>
            <p:cNvSpPr txBox="1"/>
            <p:nvPr/>
          </p:nvSpPr>
          <p:spPr>
            <a:xfrm>
              <a:off x="4760757" y="4622178"/>
              <a:ext cx="427026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Conclusion: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DL learns to predict fluid dynamics in this restricted case</a:t>
              </a:r>
            </a:p>
            <a:p>
              <a:pPr marL="342900" indent="-342900">
                <a:buAutoNum type="arabicPeriod"/>
              </a:pPr>
              <a:r>
                <a:rPr lang="en-US" dirty="0"/>
                <a:t>More samples needed to adapt for generalization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F60E6E-041E-4E2C-A8C8-32A057606392}"/>
              </a:ext>
            </a:extLst>
          </p:cNvPr>
          <p:cNvGrpSpPr/>
          <p:nvPr/>
        </p:nvGrpSpPr>
        <p:grpSpPr>
          <a:xfrm>
            <a:off x="270748" y="536608"/>
            <a:ext cx="8778332" cy="5826450"/>
            <a:chOff x="270748" y="536608"/>
            <a:chExt cx="8778332" cy="582645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5747766-F2B9-434C-B1C6-F50B1CE45D53}"/>
                </a:ext>
              </a:extLst>
            </p:cNvPr>
            <p:cNvGrpSpPr/>
            <p:nvPr/>
          </p:nvGrpSpPr>
          <p:grpSpPr>
            <a:xfrm>
              <a:off x="270748" y="536608"/>
              <a:ext cx="8778332" cy="5826450"/>
              <a:chOff x="363768" y="519302"/>
              <a:chExt cx="8778332" cy="582645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8E0B2EB-911F-4D66-A840-16A139F9D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0415" y="745684"/>
                <a:ext cx="3582140" cy="179107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4D8F1A7-DBDC-4907-A5DA-C9D44903E0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415" y="2238897"/>
                <a:ext cx="3648722" cy="182436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EC431988-D5DF-45B8-B1CA-AE5A6C73E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7124" y="3875060"/>
                <a:ext cx="3648722" cy="1824361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BFE1C3C-F958-4182-9725-A5B5848643ED}"/>
                  </a:ext>
                </a:extLst>
              </p:cNvPr>
              <p:cNvSpPr/>
              <p:nvPr/>
            </p:nvSpPr>
            <p:spPr>
              <a:xfrm>
                <a:off x="517124" y="519302"/>
                <a:ext cx="783446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7200" b="1" cap="none" spc="0" dirty="0">
                    <a:ln/>
                    <a:solidFill>
                      <a:srgbClr val="FF0000"/>
                    </a:solidFill>
                    <a:effectLst/>
                  </a:rPr>
                  <a:t>8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8317F00-33C8-4A20-8260-301929F346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50277"/>
              <a:stretch/>
            </p:blipFill>
            <p:spPr>
              <a:xfrm>
                <a:off x="4634035" y="925280"/>
                <a:ext cx="4508065" cy="336232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C3B7759-C968-4C1B-87C0-D157C065F1D2}"/>
                  </a:ext>
                </a:extLst>
              </p:cNvPr>
              <p:cNvSpPr txBox="1"/>
              <p:nvPr/>
            </p:nvSpPr>
            <p:spPr>
              <a:xfrm>
                <a:off x="363768" y="5699421"/>
                <a:ext cx="449000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Results: </a:t>
                </a:r>
                <a:r>
                  <a:rPr lang="en-US" dirty="0"/>
                  <a:t>“extrapolation training” </a:t>
                </a:r>
                <a:r>
                  <a:rPr lang="en-US" dirty="0" err="1"/>
                  <a:t>PredNet</a:t>
                </a:r>
                <a:r>
                  <a:rPr lang="en-US" dirty="0"/>
                  <a:t>(t+10) for t+10 prediction 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9A2C3E-602D-4BD7-8F1B-45A42E597441}"/>
                </a:ext>
              </a:extLst>
            </p:cNvPr>
            <p:cNvSpPr txBox="1"/>
            <p:nvPr/>
          </p:nvSpPr>
          <p:spPr>
            <a:xfrm>
              <a:off x="804627" y="2198428"/>
              <a:ext cx="1975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PredNet</a:t>
              </a:r>
              <a:r>
                <a:rPr lang="en-US" sz="1400" dirty="0"/>
                <a:t>(t+1) w/(t+1)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AEC0825-591E-4541-87D9-99CF55C999FF}"/>
                </a:ext>
              </a:extLst>
            </p:cNvPr>
            <p:cNvSpPr txBox="1"/>
            <p:nvPr/>
          </p:nvSpPr>
          <p:spPr>
            <a:xfrm>
              <a:off x="766018" y="5353681"/>
              <a:ext cx="2173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PredNet</a:t>
              </a:r>
              <a:r>
                <a:rPr lang="en-US" sz="1400" dirty="0"/>
                <a:t>(t+10) w/(t+10)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9230A7-481D-436A-A16F-7187DA3A8834}"/>
                </a:ext>
              </a:extLst>
            </p:cNvPr>
            <p:cNvSpPr txBox="1"/>
            <p:nvPr/>
          </p:nvSpPr>
          <p:spPr>
            <a:xfrm>
              <a:off x="796443" y="3727453"/>
              <a:ext cx="20746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PredNet</a:t>
              </a:r>
              <a:r>
                <a:rPr lang="en-US" sz="1400" dirty="0"/>
                <a:t>(t+1) w/(t+10)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708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439D9-8631-4FC1-BCE0-1BDB23425EE1}">
  <ds:schemaRefs>
    <ds:schemaRef ds:uri="fb0879af-3eba-417a-a55a-ffe6dcd6ca77"/>
    <ds:schemaRef ds:uri="http://schemas.microsoft.com/office/2006/documentManagement/types"/>
    <ds:schemaRef ds:uri="http://schemas.microsoft.com/sharepoint/v3"/>
    <ds:schemaRef ds:uri="http://purl.org/dc/elements/1.1/"/>
    <ds:schemaRef ds:uri="http://purl.org/dc/terms/"/>
    <ds:schemaRef ds:uri="http://schemas.openxmlformats.org/package/2006/metadata/core-properties"/>
    <ds:schemaRef ds:uri="6dc4bcd6-49db-4c07-9060-8acfc67cef9f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295</Words>
  <Application>Microsoft Office PowerPoint</Application>
  <PresentationFormat>On-screen Show (4:3)</PresentationFormat>
  <Paragraphs>66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Cambria Math</vt:lpstr>
      <vt:lpstr>Century Gothic</vt:lpstr>
      <vt:lpstr>Office Theme</vt:lpstr>
      <vt:lpstr>Application of Deep Learning to  Computational Fluid Dynamics</vt:lpstr>
      <vt:lpstr>Background &amp; Approach</vt:lpstr>
      <vt:lpstr>Implementation</vt:lpstr>
      <vt:lpstr>Validation &amp;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2019-03-20T02:56:30Z</dcterms:created>
  <dcterms:modified xsi:type="dcterms:W3CDTF">2019-04-12T11:38:51Z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